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90" r:id="rId32"/>
    <p:sldId id="286" r:id="rId33"/>
    <p:sldId id="287" r:id="rId34"/>
    <p:sldId id="288" r:id="rId35"/>
    <p:sldId id="289" r:id="rId3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24" d="100"/>
          <a:sy n="124" d="100"/>
        </p:scale>
        <p:origin x="-440"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960539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609df8ae31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609df8ae31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609df8ae31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609df8ae31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609df8ae31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609df8ae31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609df8ae31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609df8ae31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609df8ae31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609df8ae31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609df8ae31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609df8ae31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Polls in the United States through the 2003-2011 war on Iraq found that a majority in the U.S. believed Iraqis were better off as the result of a war that severely damaged — even </a:t>
            </a:r>
            <a:r>
              <a:rPr lang="en" i="1"/>
              <a:t>destroyed</a:t>
            </a:r>
            <a:r>
              <a:rPr lang="en"/>
              <a:t> — Iraq[1]. A majority of Iraqis, in contrast, believed they were worse off.[2] A majority in the United States believed Iraqis were grateful.[3] This is a disagreement over facts, not ideology. We have yet to see a humanitarian war benefit humanity. Often those pointed to are wars that “should have happened.”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609df8ae31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609df8ae31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First 45 seconds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609df8ae31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609df8ae31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609df8ae31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609df8ae31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609df8ae31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609df8ae31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609df8ae31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609df8ae31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about if you know someone who thinks some wars are sometimes justified for some participants? We’re going to come back to this.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09df8ae31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09df8ae31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609df8ae31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609df8ae31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60a2e8ed6b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60a2e8ed6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609df8ae31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609df8ae31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609df8ae31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609df8ae31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1:12 to 1:45 Zombie ideas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609df8ae31_0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609df8ae31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609df8ae31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609df8ae31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609df8ae31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609df8ae31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609df8ae31_0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609df8ae31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609df8ae31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609df8ae31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609df8ae31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609df8ae3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Explain why you think that.</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609df8ae31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609df8ae31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609df8ae31_1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609df8ae31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60a2e8ed6b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60a2e8ed6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609df8ae31_1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609df8ae31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60a2e8ed6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60a2e8ed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609df8ae31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609df8ae31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609df8ae31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609df8ae3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09df8ae31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09df8ae3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609df8ae31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609df8ae3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609df8ae31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609df8ae31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09df8ae31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09df8ae3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gradFill>
          <a:gsLst>
            <a:gs pos="0">
              <a:srgbClr val="3177EE"/>
            </a:gs>
            <a:gs pos="100000">
              <a:srgbClr val="113D8A"/>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7GhAT8-Gst8" TargetMode="External"/><Relationship Id="rId4" Type="http://schemas.openxmlformats.org/officeDocument/2006/relationships/image" Target="../media/image8.jpg"/><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6Ejga4kJUts" TargetMode="External"/><Relationship Id="rId4" Type="http://schemas.openxmlformats.org/officeDocument/2006/relationships/image" Target="../media/image13.jpg"/><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11700" y="744575"/>
            <a:ext cx="8520600" cy="1140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Is Peace Possible?</a:t>
            </a:r>
            <a:endParaRPr/>
          </a:p>
        </p:txBody>
      </p:sp>
      <p:sp>
        <p:nvSpPr>
          <p:cNvPr id="60" name="Google Shape;60;p13"/>
          <p:cNvSpPr txBox="1">
            <a:spLocks noGrp="1"/>
          </p:cNvSpPr>
          <p:nvPr>
            <p:ph type="subTitle" idx="1"/>
          </p:nvPr>
        </p:nvSpPr>
        <p:spPr>
          <a:xfrm>
            <a:off x="311700" y="3344700"/>
            <a:ext cx="8520600" cy="122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David </a:t>
            </a:r>
            <a:r>
              <a:rPr lang="en" dirty="0" smtClean="0"/>
              <a:t>Swanson</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Countries with no standing army</a:t>
            </a:r>
            <a:endParaRPr/>
          </a:p>
        </p:txBody>
      </p:sp>
      <p:sp>
        <p:nvSpPr>
          <p:cNvPr id="115" name="Google Shape;115;p22"/>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t>Costa Rica, Iceland, Mauritius, Monaco, Panama, Vanuatu, Andorra, Dominica, Grenada, Kiribati, Liechtenstein, Marshall Islands, Federated States of Micronesia, Nauru, Palau, Saint Lucia, Saint Vincent and the Grenadines, Samoa, Solomon Islands, Tuvalu, Vatican City.</a:t>
            </a:r>
            <a:endParaRPr sz="1600"/>
          </a:p>
        </p:txBody>
      </p:sp>
      <p:pic>
        <p:nvPicPr>
          <p:cNvPr id="116" name="Google Shape;116;p22"/>
          <p:cNvPicPr preferRelativeResize="0"/>
          <p:nvPr/>
        </p:nvPicPr>
        <p:blipFill>
          <a:blip r:embed="rId3">
            <a:alphaModFix/>
          </a:blip>
          <a:stretch>
            <a:fillRect/>
          </a:stretch>
        </p:blipFill>
        <p:spPr>
          <a:xfrm>
            <a:off x="3147500" y="623975"/>
            <a:ext cx="5719500" cy="3813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War can be ended with or without ending . . .</a:t>
            </a:r>
            <a:endParaRPr/>
          </a:p>
        </p:txBody>
      </p:sp>
      <p:sp>
        <p:nvSpPr>
          <p:cNvPr id="122" name="Google Shape;122;p23"/>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Capitalism,</a:t>
            </a:r>
            <a:endParaRPr/>
          </a:p>
          <a:p>
            <a:pPr marL="0" lvl="0" indent="0" algn="l" rtl="0">
              <a:spcBef>
                <a:spcPts val="1600"/>
              </a:spcBef>
              <a:spcAft>
                <a:spcPts val="0"/>
              </a:spcAft>
              <a:buNone/>
            </a:pPr>
            <a:r>
              <a:rPr lang="en"/>
              <a:t>Racism,</a:t>
            </a:r>
            <a:endParaRPr/>
          </a:p>
          <a:p>
            <a:pPr marL="0" lvl="0" indent="0" algn="l" rtl="0">
              <a:spcBef>
                <a:spcPts val="1600"/>
              </a:spcBef>
              <a:spcAft>
                <a:spcPts val="0"/>
              </a:spcAft>
              <a:buNone/>
            </a:pPr>
            <a:r>
              <a:rPr lang="en"/>
              <a:t>Carnivorism,</a:t>
            </a:r>
            <a:endParaRPr/>
          </a:p>
          <a:p>
            <a:pPr marL="0" lvl="0" indent="0" algn="l" rtl="0">
              <a:spcBef>
                <a:spcPts val="1600"/>
              </a:spcBef>
              <a:spcAft>
                <a:spcPts val="0"/>
              </a:spcAft>
              <a:buNone/>
            </a:pPr>
            <a:r>
              <a:rPr lang="en"/>
              <a:t>Environmental destruction.</a:t>
            </a:r>
            <a:endParaRPr/>
          </a:p>
          <a:p>
            <a:pPr marL="0" lvl="0" indent="0" algn="l" rtl="0">
              <a:spcBef>
                <a:spcPts val="1600"/>
              </a:spcBef>
              <a:spcAft>
                <a:spcPts val="1600"/>
              </a:spcAft>
              <a:buNone/>
            </a:pPr>
            <a:r>
              <a:rPr lang="en">
                <a:solidFill>
                  <a:schemeClr val="dk1"/>
                </a:solidFill>
              </a:rPr>
              <a:t>But we have a larger movement if we take on multiple interlocking evils together.</a:t>
            </a:r>
            <a:endParaRPr>
              <a:solidFill>
                <a:schemeClr val="dk1"/>
              </a:solidFill>
            </a:endParaRPr>
          </a:p>
        </p:txBody>
      </p:sp>
      <p:pic>
        <p:nvPicPr>
          <p:cNvPr id="123" name="Google Shape;123;p23"/>
          <p:cNvPicPr preferRelativeResize="0"/>
          <p:nvPr/>
        </p:nvPicPr>
        <p:blipFill>
          <a:blip r:embed="rId3">
            <a:alphaModFix/>
          </a:blip>
          <a:stretch>
            <a:fillRect/>
          </a:stretch>
        </p:blipFill>
        <p:spPr>
          <a:xfrm>
            <a:off x="3306925" y="605225"/>
            <a:ext cx="5719500" cy="3813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24"/>
          <p:cNvPicPr preferRelativeResize="0"/>
          <p:nvPr/>
        </p:nvPicPr>
        <p:blipFill>
          <a:blip r:embed="rId3">
            <a:alphaModFix/>
          </a:blip>
          <a:stretch>
            <a:fillRect/>
          </a:stretch>
        </p:blipFill>
        <p:spPr>
          <a:xfrm>
            <a:off x="152400" y="152400"/>
            <a:ext cx="8839200" cy="46405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5"/>
          <p:cNvSpPr txBox="1">
            <a:spLocks noGrp="1"/>
          </p:cNvSpPr>
          <p:nvPr>
            <p:ph type="ctrTitle"/>
          </p:nvPr>
        </p:nvSpPr>
        <p:spPr>
          <a:xfrm>
            <a:off x="671250" y="301875"/>
            <a:ext cx="7801500" cy="197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Nonviolence Denial is as dangerous as climate denial</a:t>
            </a:r>
            <a:endParaRPr/>
          </a:p>
        </p:txBody>
      </p:sp>
      <p:sp>
        <p:nvSpPr>
          <p:cNvPr id="134" name="Google Shape;134;p25"/>
          <p:cNvSpPr txBox="1">
            <a:spLocks noGrp="1"/>
          </p:cNvSpPr>
          <p:nvPr>
            <p:ph type="subTitle" idx="1"/>
          </p:nvPr>
        </p:nvSpPr>
        <p:spPr>
          <a:xfrm>
            <a:off x="671250" y="3174875"/>
            <a:ext cx="7801500" cy="126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happened in . . . ?</a:t>
            </a:r>
            <a:endParaRPr/>
          </a:p>
          <a:p>
            <a:pPr marL="0" lvl="0" indent="0" algn="ctr" rtl="0">
              <a:spcBef>
                <a:spcPts val="0"/>
              </a:spcBef>
              <a:spcAft>
                <a:spcPts val="0"/>
              </a:spcAft>
              <a:buNone/>
            </a:pPr>
            <a:r>
              <a:rPr lang="en"/>
              <a:t>Germany 1920, Germany 1923, Algeria 1961, Czechoslovakia 1968, Soviet Union 1991,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DB0000"/>
            </a:gs>
            <a:gs pos="100000">
              <a:srgbClr val="540303"/>
            </a:gs>
          </a:gsLst>
          <a:path path="circle">
            <a:fillToRect l="50000" t="50000" r="50000" b="50000"/>
          </a:path>
          <a:tileRect/>
        </a:gradFill>
        <a:effectLst/>
      </p:bgPr>
    </p:bg>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POP QUIZ</a:t>
            </a:r>
            <a:endParaRPr dirty="0"/>
          </a:p>
        </p:txBody>
      </p:sp>
      <p:sp>
        <p:nvSpPr>
          <p:cNvPr id="140" name="Google Shape;140;p26"/>
          <p:cNvSpPr txBox="1">
            <a:spLocks noGrp="1"/>
          </p:cNvSpPr>
          <p:nvPr>
            <p:ph type="body" idx="1"/>
          </p:nvPr>
        </p:nvSpPr>
        <p:spPr>
          <a:xfrm>
            <a:off x="1125625" y="1152474"/>
            <a:ext cx="7059600" cy="3834851"/>
          </a:xfrm>
          <a:prstGeom prst="rect">
            <a:avLst/>
          </a:prstGeom>
        </p:spPr>
        <p:txBody>
          <a:bodyPr spcFirstLastPara="1" wrap="square" lIns="91425" tIns="91425" rIns="91425" bIns="91425" anchor="t" anchorCtr="0">
            <a:noAutofit/>
          </a:bodyPr>
          <a:lstStyle/>
          <a:p>
            <a:pPr marL="457200" lvl="0" indent="-419100" algn="l" rtl="0">
              <a:spcBef>
                <a:spcPts val="1200"/>
              </a:spcBef>
              <a:spcAft>
                <a:spcPts val="0"/>
              </a:spcAft>
              <a:buClr>
                <a:srgbClr val="000000"/>
              </a:buClr>
              <a:buSzPts val="3000"/>
              <a:buFont typeface="Arial"/>
              <a:buChar char="★"/>
            </a:pPr>
            <a:r>
              <a:rPr lang="en" sz="3000" dirty="0"/>
              <a:t>What tends to be present where </a:t>
            </a:r>
            <a:r>
              <a:rPr lang="en" sz="3000" dirty="0" smtClean="0"/>
              <a:t>war</a:t>
            </a:r>
            <a:r>
              <a:rPr lang="en-US" sz="3000" dirty="0" smtClean="0"/>
              <a:t>s are begun?</a:t>
            </a:r>
            <a:endParaRPr sz="3000" dirty="0"/>
          </a:p>
          <a:p>
            <a:pPr marL="914400" lvl="1" indent="-419100" algn="l" rtl="0">
              <a:spcBef>
                <a:spcPts val="0"/>
              </a:spcBef>
              <a:spcAft>
                <a:spcPts val="0"/>
              </a:spcAft>
              <a:buClr>
                <a:srgbClr val="000000"/>
              </a:buClr>
              <a:buSzPts val="3000"/>
              <a:buFont typeface="Arial"/>
              <a:buChar char="○"/>
            </a:pPr>
            <a:r>
              <a:rPr lang="en" sz="3000" dirty="0"/>
              <a:t>—resource scarcity, </a:t>
            </a:r>
            <a:endParaRPr sz="3000" dirty="0"/>
          </a:p>
          <a:p>
            <a:pPr marL="914400" lvl="1" indent="-419100" algn="l" rtl="0">
              <a:spcBef>
                <a:spcPts val="0"/>
              </a:spcBef>
              <a:spcAft>
                <a:spcPts val="0"/>
              </a:spcAft>
              <a:buClr>
                <a:srgbClr val="000000"/>
              </a:buClr>
              <a:buSzPts val="3000"/>
              <a:buFont typeface="Arial"/>
              <a:buChar char="○"/>
            </a:pPr>
            <a:r>
              <a:rPr lang="en" sz="3000" dirty="0"/>
              <a:t>—human rights violations in need of response, </a:t>
            </a:r>
            <a:endParaRPr sz="3000" dirty="0"/>
          </a:p>
          <a:p>
            <a:pPr marL="914400" lvl="1" indent="-419100" algn="l" rtl="0">
              <a:spcBef>
                <a:spcPts val="0"/>
              </a:spcBef>
              <a:spcAft>
                <a:spcPts val="0"/>
              </a:spcAft>
              <a:buClr>
                <a:srgbClr val="000000"/>
              </a:buClr>
              <a:buSzPts val="3000"/>
              <a:buFont typeface="Arial"/>
              <a:buChar char="○"/>
            </a:pPr>
            <a:r>
              <a:rPr lang="en" sz="3000" dirty="0"/>
              <a:t>—raw fossil </a:t>
            </a:r>
            <a:r>
              <a:rPr lang="en" sz="3000" dirty="0" smtClean="0"/>
              <a:t>fuels</a:t>
            </a:r>
            <a:r>
              <a:rPr lang="en-US" sz="3000" dirty="0"/>
              <a:t>.</a:t>
            </a:r>
            <a:endParaRPr sz="3000" dirty="0"/>
          </a:p>
          <a:p>
            <a:pPr marL="0" lvl="0" indent="0" algn="l" rtl="0">
              <a:spcBef>
                <a:spcPts val="1200"/>
              </a:spcBef>
              <a:spcAft>
                <a:spcPts val="160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27"/>
          <p:cNvPicPr preferRelativeResize="0"/>
          <p:nvPr/>
        </p:nvPicPr>
        <p:blipFill>
          <a:blip r:embed="rId3">
            <a:alphaModFix/>
          </a:blip>
          <a:stretch>
            <a:fillRect/>
          </a:stretch>
        </p:blipFill>
        <p:spPr>
          <a:xfrm>
            <a:off x="152400" y="152400"/>
            <a:ext cx="8839200" cy="464058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28" descr="Help make it happen at http://WorldBeyondWar.org&#10;&#10;Source video from Cary Friedman." title="The End of War">
            <a:hlinkClick r:id="rId3"/>
          </p:cNvPr>
          <p:cNvPicPr preferRelativeResize="0"/>
          <p:nvPr/>
        </p:nvPicPr>
        <p:blipFill>
          <a:blip r:embed="rId4">
            <a:alphaModFix/>
          </a:blip>
          <a:stretch>
            <a:fillRect/>
          </a:stretch>
        </p:blipFill>
        <p:spPr>
          <a:xfrm>
            <a:off x="1397225" y="137400"/>
            <a:ext cx="6349550" cy="47621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Now a Magic Trick</a:t>
            </a:r>
            <a:endParaRPr/>
          </a:p>
        </p:txBody>
      </p:sp>
      <p:sp>
        <p:nvSpPr>
          <p:cNvPr id="156" name="Google Shape;156;p2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a:t>If you said that some wars are sometimes justified, think of the name of one such war and shout it out.</a:t>
            </a:r>
            <a:endParaRPr sz="1800"/>
          </a:p>
        </p:txBody>
      </p:sp>
      <p:pic>
        <p:nvPicPr>
          <p:cNvPr id="157" name="Google Shape;157;p29"/>
          <p:cNvPicPr preferRelativeResize="0"/>
          <p:nvPr/>
        </p:nvPicPr>
        <p:blipFill>
          <a:blip r:embed="rId3">
            <a:alphaModFix/>
          </a:blip>
          <a:stretch>
            <a:fillRect/>
          </a:stretch>
        </p:blipFill>
        <p:spPr>
          <a:xfrm>
            <a:off x="3260475" y="666525"/>
            <a:ext cx="5719501" cy="38104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Now a Magic Trick</a:t>
            </a:r>
            <a:endParaRPr/>
          </a:p>
        </p:txBody>
      </p:sp>
      <p:sp>
        <p:nvSpPr>
          <p:cNvPr id="163" name="Google Shape;163;p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a:t>If you said that some wars are sometimes justified, think of the name of one such war and shout it out.</a:t>
            </a:r>
            <a:endParaRPr sz="1800"/>
          </a:p>
        </p:txBody>
      </p:sp>
      <p:pic>
        <p:nvPicPr>
          <p:cNvPr id="164" name="Google Shape;164;p30"/>
          <p:cNvPicPr preferRelativeResize="0"/>
          <p:nvPr/>
        </p:nvPicPr>
        <p:blipFill>
          <a:blip r:embed="rId3">
            <a:alphaModFix/>
          </a:blip>
          <a:stretch>
            <a:fillRect/>
          </a:stretch>
        </p:blipFill>
        <p:spPr>
          <a:xfrm>
            <a:off x="3286000" y="875025"/>
            <a:ext cx="5719500" cy="322436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0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WWII was the worst war, not the good war</a:t>
            </a:r>
            <a:endParaRPr/>
          </a:p>
        </p:txBody>
      </p:sp>
      <p:sp>
        <p:nvSpPr>
          <p:cNvPr id="170" name="Google Shape;170;p31"/>
          <p:cNvSpPr txBox="1">
            <a:spLocks noGrp="1"/>
          </p:cNvSpPr>
          <p:nvPr>
            <p:ph type="body" idx="1"/>
          </p:nvPr>
        </p:nvSpPr>
        <p:spPr>
          <a:xfrm>
            <a:off x="311700" y="1152475"/>
            <a:ext cx="5233200" cy="3586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Greatest damage, cure worse than disease.</a:t>
            </a:r>
            <a:br>
              <a:rPr lang="en"/>
            </a:br>
            <a:r>
              <a:rPr lang="en"/>
              <a:t>Continuation of WWI.</a:t>
            </a:r>
            <a:br>
              <a:rPr lang="en"/>
            </a:br>
            <a:r>
              <a:rPr lang="en"/>
              <a:t>No surprise.</a:t>
            </a:r>
            <a:br>
              <a:rPr lang="en"/>
            </a:br>
            <a:r>
              <a:rPr lang="en"/>
              <a:t>No humanitarianism -- What is Evian? </a:t>
            </a:r>
            <a:br>
              <a:rPr lang="en"/>
            </a:br>
            <a:r>
              <a:rPr lang="en"/>
              <a:t>Not defensive.</a:t>
            </a:r>
            <a:br>
              <a:rPr lang="en"/>
            </a:br>
            <a:r>
              <a:rPr lang="en"/>
              <a:t>80% did not fire.</a:t>
            </a:r>
            <a:br>
              <a:rPr lang="en"/>
            </a:br>
            <a:r>
              <a:rPr lang="en"/>
              <a:t>Total war.</a:t>
            </a:r>
            <a:br>
              <a:rPr lang="en"/>
            </a:br>
            <a:r>
              <a:rPr lang="en"/>
              <a:t>U.S. Nazi roots.</a:t>
            </a:r>
            <a:br>
              <a:rPr lang="en"/>
            </a:br>
            <a:r>
              <a:rPr lang="en"/>
              <a:t>Origins of “good war.”</a:t>
            </a:r>
            <a:br>
              <a:rPr lang="en"/>
            </a:br>
            <a:r>
              <a:rPr lang="en"/>
              <a:t>Never ending bombs, spending, taxes, bases.</a:t>
            </a:r>
            <a:br>
              <a:rPr lang="en"/>
            </a:br>
            <a:r>
              <a:rPr lang="en"/>
              <a:t>Irrelevance to today.</a:t>
            </a:r>
            <a:endParaRPr/>
          </a:p>
        </p:txBody>
      </p:sp>
      <p:pic>
        <p:nvPicPr>
          <p:cNvPr id="171" name="Google Shape;171;p31"/>
          <p:cNvPicPr preferRelativeResize="0"/>
          <p:nvPr/>
        </p:nvPicPr>
        <p:blipFill>
          <a:blip r:embed="rId3">
            <a:alphaModFix/>
          </a:blip>
          <a:stretch>
            <a:fillRect/>
          </a:stretch>
        </p:blipFill>
        <p:spPr>
          <a:xfrm>
            <a:off x="6030825" y="1500188"/>
            <a:ext cx="2143125" cy="2143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Raise your hand if . . . </a:t>
            </a:r>
            <a:endParaRPr/>
          </a:p>
        </p:txBody>
      </p:sp>
      <p:sp>
        <p:nvSpPr>
          <p:cNvPr id="66" name="Google Shape;66;p1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a:t>you think war is never ever justified.</a:t>
            </a:r>
            <a:endParaRPr sz="1800"/>
          </a:p>
        </p:txBody>
      </p:sp>
      <p:sp>
        <p:nvSpPr>
          <p:cNvPr id="67" name="Google Shape;67;p1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a:t>you think some wars are sometimes justified for some participants.</a:t>
            </a:r>
            <a:endParaRPr sz="1800"/>
          </a:p>
        </p:txBody>
      </p:sp>
      <p:pic>
        <p:nvPicPr>
          <p:cNvPr id="68" name="Google Shape;68;p14"/>
          <p:cNvPicPr preferRelativeResize="0"/>
          <p:nvPr/>
        </p:nvPicPr>
        <p:blipFill>
          <a:blip r:embed="rId3">
            <a:alphaModFix/>
          </a:blip>
          <a:stretch>
            <a:fillRect/>
          </a:stretch>
        </p:blipFill>
        <p:spPr>
          <a:xfrm>
            <a:off x="2307400" y="2380125"/>
            <a:ext cx="4362450" cy="24955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2"/>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Who is this guy?</a:t>
            </a:r>
            <a:endParaRPr/>
          </a:p>
        </p:txBody>
      </p:sp>
      <p:pic>
        <p:nvPicPr>
          <p:cNvPr id="177" name="Google Shape;177;p32"/>
          <p:cNvPicPr preferRelativeResize="0"/>
          <p:nvPr/>
        </p:nvPicPr>
        <p:blipFill>
          <a:blip r:embed="rId3">
            <a:alphaModFix/>
          </a:blip>
          <a:stretch>
            <a:fillRect/>
          </a:stretch>
        </p:blipFill>
        <p:spPr>
          <a:xfrm>
            <a:off x="5745700" y="549550"/>
            <a:ext cx="2534875" cy="4044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3"/>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Smedley Butler</a:t>
            </a:r>
            <a:endParaRPr/>
          </a:p>
        </p:txBody>
      </p:sp>
      <p:sp>
        <p:nvSpPr>
          <p:cNvPr id="183" name="Google Shape;183;p33"/>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“Have you ever heard a leader roundly condemned for preserving peace?”</a:t>
            </a:r>
            <a:br>
              <a:rPr lang="en" sz="1800"/>
            </a:br>
            <a:r>
              <a:rPr lang="en" sz="1800"/>
              <a:t>—speech at UVA, 1937</a:t>
            </a:r>
            <a:endParaRPr sz="1800"/>
          </a:p>
          <a:p>
            <a:pPr marL="0" lvl="0" indent="0" algn="l" rtl="0">
              <a:spcBef>
                <a:spcPts val="1600"/>
              </a:spcBef>
              <a:spcAft>
                <a:spcPts val="0"/>
              </a:spcAft>
              <a:buNone/>
            </a:pPr>
            <a:r>
              <a:rPr lang="en" sz="1800"/>
              <a:t>The perversity of the world of the WWII myth.</a:t>
            </a:r>
            <a:endParaRPr sz="1800"/>
          </a:p>
          <a:p>
            <a:pPr marL="0" lvl="0" indent="0" algn="l" rtl="0">
              <a:spcBef>
                <a:spcPts val="1600"/>
              </a:spcBef>
              <a:spcAft>
                <a:spcPts val="1600"/>
              </a:spcAft>
              <a:buNone/>
            </a:pPr>
            <a:r>
              <a:rPr lang="en" sz="1800"/>
              <a:t>No way left to end wars.</a:t>
            </a:r>
            <a:endParaRPr sz="1800"/>
          </a:p>
        </p:txBody>
      </p:sp>
      <p:pic>
        <p:nvPicPr>
          <p:cNvPr id="184" name="Google Shape;184;p33"/>
          <p:cNvPicPr preferRelativeResize="0"/>
          <p:nvPr/>
        </p:nvPicPr>
        <p:blipFill>
          <a:blip r:embed="rId3">
            <a:alphaModFix/>
          </a:blip>
          <a:stretch>
            <a:fillRect/>
          </a:stretch>
        </p:blipFill>
        <p:spPr>
          <a:xfrm>
            <a:off x="5745700" y="549550"/>
            <a:ext cx="2534875" cy="404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0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4"/>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“No war by any nation in any age has ever been declared by the people.”</a:t>
            </a:r>
            <a:endParaRPr/>
          </a:p>
        </p:txBody>
      </p:sp>
      <p:sp>
        <p:nvSpPr>
          <p:cNvPr id="190" name="Google Shape;190;p34"/>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Who said that?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DB0000"/>
            </a:gs>
            <a:gs pos="100000">
              <a:srgbClr val="540303"/>
            </a:gs>
          </a:gsLst>
          <a:path path="circle">
            <a:fillToRect l="50000" t="50000" r="50000" b="50000"/>
          </a:path>
          <a:tileRect/>
        </a:gradFill>
        <a:effectLst/>
      </p:bgPr>
    </p:bg>
    <p:spTree>
      <p:nvGrpSpPr>
        <p:cNvPr id="1" name="Shape 194"/>
        <p:cNvGrpSpPr/>
        <p:nvPr/>
      </p:nvGrpSpPr>
      <p:grpSpPr>
        <a:xfrm>
          <a:off x="0" y="0"/>
          <a:ext cx="0" cy="0"/>
          <a:chOff x="0" y="0"/>
          <a:chExt cx="0" cy="0"/>
        </a:xfrm>
      </p:grpSpPr>
      <p:sp>
        <p:nvSpPr>
          <p:cNvPr id="195" name="Google Shape;195;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POP QUIZ</a:t>
            </a:r>
            <a:endParaRPr/>
          </a:p>
        </p:txBody>
      </p:sp>
      <p:sp>
        <p:nvSpPr>
          <p:cNvPr id="196" name="Google Shape;196;p35"/>
          <p:cNvSpPr txBox="1">
            <a:spLocks noGrp="1"/>
          </p:cNvSpPr>
          <p:nvPr>
            <p:ph type="body" idx="1"/>
          </p:nvPr>
        </p:nvSpPr>
        <p:spPr>
          <a:xfrm>
            <a:off x="1125625" y="1152475"/>
            <a:ext cx="7059600" cy="3416400"/>
          </a:xfrm>
          <a:prstGeom prst="rect">
            <a:avLst/>
          </a:prstGeom>
        </p:spPr>
        <p:txBody>
          <a:bodyPr spcFirstLastPara="1" wrap="square" lIns="91425" tIns="91425" rIns="91425" bIns="91425" anchor="t" anchorCtr="0">
            <a:noAutofit/>
          </a:bodyPr>
          <a:lstStyle/>
          <a:p>
            <a:pPr marL="457200" lvl="0" indent="-298450" algn="l" rtl="0">
              <a:spcBef>
                <a:spcPts val="1200"/>
              </a:spcBef>
              <a:spcAft>
                <a:spcPts val="0"/>
              </a:spcAft>
              <a:buClr>
                <a:srgbClr val="000000"/>
              </a:buClr>
              <a:buSzPts val="1100"/>
              <a:buFont typeface="Arial"/>
              <a:buChar char="❖"/>
            </a:pPr>
            <a:r>
              <a:rPr lang="en" sz="3000" dirty="0"/>
              <a:t>The </a:t>
            </a:r>
            <a:r>
              <a:rPr lang="en-US" sz="3000" dirty="0" smtClean="0"/>
              <a:t>U.S. sells or gives weapons to this % of most oppressive governments on earth:</a:t>
            </a:r>
            <a:endParaRPr sz="3000" dirty="0"/>
          </a:p>
          <a:p>
            <a:pPr marL="914400" lvl="1" indent="-298450" algn="l" rtl="0">
              <a:spcBef>
                <a:spcPts val="0"/>
              </a:spcBef>
              <a:spcAft>
                <a:spcPts val="0"/>
              </a:spcAft>
              <a:buClr>
                <a:srgbClr val="000000"/>
              </a:buClr>
              <a:buSzPts val="1100"/>
              <a:buFont typeface="Arial"/>
              <a:buChar char="➢"/>
            </a:pPr>
            <a:r>
              <a:rPr lang="en" sz="3000" dirty="0" smtClean="0"/>
              <a:t>12</a:t>
            </a:r>
            <a:r>
              <a:rPr lang="en" sz="3000" dirty="0"/>
              <a:t>% </a:t>
            </a:r>
            <a:endParaRPr sz="3000" dirty="0"/>
          </a:p>
          <a:p>
            <a:pPr marL="914400" lvl="1" indent="-298450" algn="l" rtl="0">
              <a:spcBef>
                <a:spcPts val="0"/>
              </a:spcBef>
              <a:spcAft>
                <a:spcPts val="0"/>
              </a:spcAft>
              <a:buClr>
                <a:srgbClr val="000000"/>
              </a:buClr>
              <a:buSzPts val="1100"/>
              <a:buFont typeface="Arial"/>
              <a:buChar char="➢"/>
            </a:pPr>
            <a:r>
              <a:rPr lang="en" sz="3000" dirty="0"/>
              <a:t>52% </a:t>
            </a:r>
            <a:endParaRPr sz="3000" dirty="0"/>
          </a:p>
          <a:p>
            <a:pPr marL="914400" lvl="1" indent="-298450" algn="l" rtl="0">
              <a:spcBef>
                <a:spcPts val="0"/>
              </a:spcBef>
              <a:spcAft>
                <a:spcPts val="0"/>
              </a:spcAft>
              <a:buClr>
                <a:srgbClr val="000000"/>
              </a:buClr>
              <a:buSzPts val="1100"/>
              <a:buFont typeface="Arial"/>
              <a:buChar char="➢"/>
            </a:pPr>
            <a:r>
              <a:rPr lang="en-US" sz="3000" dirty="0" smtClean="0"/>
              <a:t>82</a:t>
            </a:r>
            <a:r>
              <a:rPr lang="en" sz="3000" dirty="0" smtClean="0"/>
              <a:t>%</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36" descr="Music video by The Cranberries performing Zombie. (C) 1994 The Island Def Jam Music Group&#10;&#10;#TheCranberries #Zombie #OfficialVideo" title="The Cranberries - Zombie (Official Music Video)">
            <a:hlinkClick r:id="rId3"/>
          </p:cNvPr>
          <p:cNvPicPr preferRelativeResize="0"/>
          <p:nvPr/>
        </p:nvPicPr>
        <p:blipFill>
          <a:blip r:embed="rId4">
            <a:alphaModFix/>
          </a:blip>
          <a:stretch>
            <a:fillRect/>
          </a:stretch>
        </p:blipFill>
        <p:spPr>
          <a:xfrm>
            <a:off x="1444825" y="304700"/>
            <a:ext cx="6045475" cy="45341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future without zombie ideas</a:t>
            </a:r>
            <a:endParaRPr/>
          </a:p>
        </p:txBody>
      </p:sp>
      <p:sp>
        <p:nvSpPr>
          <p:cNvPr id="207" name="Google Shape;207;p37"/>
          <p:cNvSpPr txBox="1">
            <a:spLocks noGrp="1"/>
          </p:cNvSpPr>
          <p:nvPr>
            <p:ph type="body" idx="1"/>
          </p:nvPr>
        </p:nvSpPr>
        <p:spPr>
          <a:xfrm>
            <a:off x="311700" y="1737075"/>
            <a:ext cx="8520600" cy="283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Only the future matters.</a:t>
            </a:r>
            <a:endParaRPr sz="2400"/>
          </a:p>
          <a:p>
            <a:pPr marL="0" lvl="0" indent="0" algn="l" rtl="0">
              <a:spcBef>
                <a:spcPts val="1600"/>
              </a:spcBef>
              <a:spcAft>
                <a:spcPts val="1600"/>
              </a:spcAft>
              <a:buNone/>
            </a:pPr>
            <a:r>
              <a:rPr lang="en" sz="2400"/>
              <a:t>Raise your hand if you can imagine a justifiable war in the future.</a:t>
            </a:r>
            <a:endParaRPr sz="2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8"/>
          <p:cNvPicPr preferRelativeResize="0"/>
          <p:nvPr/>
        </p:nvPicPr>
        <p:blipFill>
          <a:blip r:embed="rId3">
            <a:alphaModFix/>
          </a:blip>
          <a:stretch>
            <a:fillRect/>
          </a:stretch>
        </p:blipFill>
        <p:spPr>
          <a:xfrm>
            <a:off x="152400" y="152400"/>
            <a:ext cx="8839200" cy="464058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problem with Just War Theory</a:t>
            </a:r>
            <a:endParaRPr/>
          </a:p>
        </p:txBody>
      </p:sp>
      <p:sp>
        <p:nvSpPr>
          <p:cNvPr id="218" name="Google Shape;218;p3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Where it comes from.</a:t>
            </a:r>
            <a:br>
              <a:rPr lang="en"/>
            </a:br>
            <a:r>
              <a:rPr lang="en"/>
              <a:t>What it does.</a:t>
            </a:r>
            <a:br>
              <a:rPr lang="en"/>
            </a:br>
            <a:r>
              <a:rPr lang="en"/>
              <a:t>Its criteria:</a:t>
            </a:r>
            <a:br>
              <a:rPr lang="en"/>
            </a:br>
            <a:r>
              <a:rPr lang="en"/>
              <a:t>Immeasurable:</a:t>
            </a:r>
            <a:br>
              <a:rPr lang="en"/>
            </a:br>
            <a:r>
              <a:rPr lang="en"/>
              <a:t>	Right intention, just cause, proportionality</a:t>
            </a:r>
            <a:br>
              <a:rPr lang="en"/>
            </a:br>
            <a:r>
              <a:rPr lang="en"/>
              <a:t>Impossible: </a:t>
            </a:r>
            <a:br>
              <a:rPr lang="en"/>
            </a:br>
            <a:r>
              <a:rPr lang="en"/>
              <a:t>	Last resort, reasonable prospect of success, </a:t>
            </a:r>
            <a:br>
              <a:rPr lang="en"/>
            </a:br>
            <a:r>
              <a:rPr lang="en"/>
              <a:t>	noncombatants free from attack, enemy </a:t>
            </a:r>
            <a:br>
              <a:rPr lang="en"/>
            </a:br>
            <a:r>
              <a:rPr lang="en"/>
              <a:t>	soldiers respected, prisoners treated as </a:t>
            </a:r>
            <a:br>
              <a:rPr lang="en"/>
            </a:br>
            <a:r>
              <a:rPr lang="en"/>
              <a:t>	noncombatants.</a:t>
            </a:r>
            <a:br>
              <a:rPr lang="en"/>
            </a:br>
            <a:r>
              <a:rPr lang="en"/>
              <a:t>Amoral:</a:t>
            </a:r>
            <a:br>
              <a:rPr lang="en"/>
            </a:br>
            <a:r>
              <a:rPr lang="en"/>
              <a:t>	Publicly declared, legitimate authority</a:t>
            </a:r>
            <a:endParaRPr/>
          </a:p>
          <a:p>
            <a:pPr marL="0" lvl="0" indent="0" algn="l" rtl="0">
              <a:spcBef>
                <a:spcPts val="1600"/>
              </a:spcBef>
              <a:spcAft>
                <a:spcPts val="1600"/>
              </a:spcAft>
              <a:buNone/>
            </a:pPr>
            <a:endParaRPr/>
          </a:p>
        </p:txBody>
      </p:sp>
      <p:sp>
        <p:nvSpPr>
          <p:cNvPr id="219" name="Google Shape;219;p3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Justifying the institution.</a:t>
            </a:r>
            <a:endParaRPr/>
          </a:p>
          <a:p>
            <a:pPr marL="0" lvl="0" indent="0" algn="l" rtl="0">
              <a:spcBef>
                <a:spcPts val="1600"/>
              </a:spcBef>
              <a:spcAft>
                <a:spcPts val="1600"/>
              </a:spcAft>
              <a:buNone/>
            </a:pPr>
            <a:r>
              <a:rPr lang="en"/>
              <a:t>What does more damage, war or preparations for war?</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0"/>
          <p:cNvSpPr txBox="1">
            <a:spLocks noGrp="1"/>
          </p:cNvSpPr>
          <p:nvPr>
            <p:ph type="title"/>
          </p:nvPr>
        </p:nvSpPr>
        <p:spPr>
          <a:xfrm>
            <a:off x="311700" y="666575"/>
            <a:ext cx="4704900" cy="4345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
            </a:r>
            <a:br>
              <a:rPr lang="en"/>
            </a:br>
            <a:r>
              <a:rPr lang="en"/>
              <a:t>We need $2 trillion/year for other things</a:t>
            </a:r>
            <a:br>
              <a:rPr lang="en"/>
            </a:br>
            <a:r>
              <a:rPr lang="en"/>
              <a:t>War threatens our environment</a:t>
            </a:r>
            <a:br>
              <a:rPr lang="en"/>
            </a:br>
            <a:r>
              <a:rPr lang="en"/>
              <a:t>War erodes liberties</a:t>
            </a:r>
            <a:br>
              <a:rPr lang="en"/>
            </a:br>
            <a:r>
              <a:rPr lang="en"/>
              <a:t>War promotes bigotry</a:t>
            </a:r>
            <a:br>
              <a:rPr lang="en"/>
            </a:br>
            <a:r>
              <a:rPr lang="en"/>
              <a:t>War endangers us</a:t>
            </a:r>
            <a:br>
              <a:rPr lang="en"/>
            </a:br>
            <a:r>
              <a:rPr lang="en"/>
              <a:t>War impoverishes us</a:t>
            </a:r>
            <a:br>
              <a:rPr lang="en"/>
            </a:br>
            <a:r>
              <a:rPr lang="en"/>
              <a:t>War is immoral</a:t>
            </a:r>
            <a:endParaRPr/>
          </a:p>
          <a:p>
            <a:pPr marL="0" lvl="0" indent="0" algn="l" rtl="0">
              <a:spcBef>
                <a:spcPts val="0"/>
              </a:spcBef>
              <a:spcAft>
                <a:spcPts val="0"/>
              </a:spcAft>
              <a:buNone/>
            </a:pPr>
            <a:endParaRPr/>
          </a:p>
          <a:p>
            <a:pPr marL="0" lvl="0" indent="0" algn="l" rtl="0">
              <a:spcBef>
                <a:spcPts val="0"/>
              </a:spcBef>
              <a:spcAft>
                <a:spcPts val="0"/>
              </a:spcAft>
              <a:buNone/>
            </a:pPr>
            <a:r>
              <a:rPr lang="en"/>
              <a:t>We need to abolish the whole institution.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225" name="Google Shape;225;p40"/>
          <p:cNvPicPr preferRelativeResize="0"/>
          <p:nvPr/>
        </p:nvPicPr>
        <p:blipFill>
          <a:blip r:embed="rId3">
            <a:alphaModFix/>
          </a:blip>
          <a:stretch>
            <a:fillRect/>
          </a:stretch>
        </p:blipFill>
        <p:spPr>
          <a:xfrm>
            <a:off x="5787400" y="666575"/>
            <a:ext cx="2857500" cy="2857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1"/>
          <p:cNvSpPr txBox="1">
            <a:spLocks noGrp="1"/>
          </p:cNvSpPr>
          <p:nvPr>
            <p:ph type="body" idx="1"/>
          </p:nvPr>
        </p:nvSpPr>
        <p:spPr>
          <a:xfrm>
            <a:off x="369775" y="769325"/>
            <a:ext cx="3999900" cy="4153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000">
                <a:solidFill>
                  <a:schemeClr val="dk1"/>
                </a:solidFill>
                <a:latin typeface="Oswald"/>
                <a:ea typeface="Oswald"/>
                <a:cs typeface="Oswald"/>
                <a:sym typeface="Oswald"/>
              </a:rPr>
              <a:t>Peace has to be carefully avoided</a:t>
            </a:r>
            <a:endParaRPr sz="3000">
              <a:solidFill>
                <a:schemeClr val="dk1"/>
              </a:solidFill>
              <a:latin typeface="Oswald"/>
              <a:ea typeface="Oswald"/>
              <a:cs typeface="Oswald"/>
              <a:sym typeface="Oswald"/>
            </a:endParaRPr>
          </a:p>
          <a:p>
            <a:pPr marL="0" lvl="0" indent="0" algn="l" rtl="0">
              <a:lnSpc>
                <a:spcPct val="100000"/>
              </a:lnSpc>
              <a:spcBef>
                <a:spcPts val="0"/>
              </a:spcBef>
              <a:spcAft>
                <a:spcPts val="0"/>
              </a:spcAft>
              <a:buNone/>
            </a:pPr>
            <a:r>
              <a:rPr lang="en" sz="1800">
                <a:solidFill>
                  <a:srgbClr val="D9D9D9"/>
                </a:solidFill>
                <a:latin typeface="Oswald"/>
                <a:ea typeface="Oswald"/>
                <a:cs typeface="Oswald"/>
                <a:sym typeface="Oswald"/>
              </a:rPr>
              <a:t>It takes extreme efforts to create war.</a:t>
            </a:r>
            <a:endParaRPr sz="1800">
              <a:solidFill>
                <a:srgbClr val="D9D9D9"/>
              </a:solidFill>
              <a:latin typeface="Oswald"/>
              <a:ea typeface="Oswald"/>
              <a:cs typeface="Oswald"/>
              <a:sym typeface="Oswald"/>
            </a:endParaRPr>
          </a:p>
          <a:p>
            <a:pPr marL="0" lvl="0" indent="0" algn="l" rtl="0">
              <a:lnSpc>
                <a:spcPct val="100000"/>
              </a:lnSpc>
              <a:spcBef>
                <a:spcPts val="0"/>
              </a:spcBef>
              <a:spcAft>
                <a:spcPts val="0"/>
              </a:spcAft>
              <a:buNone/>
            </a:pPr>
            <a:r>
              <a:rPr lang="en" sz="1800">
                <a:solidFill>
                  <a:srgbClr val="D9D9D9"/>
                </a:solidFill>
                <a:latin typeface="Oswald"/>
                <a:ea typeface="Oswald"/>
                <a:cs typeface="Oswald"/>
                <a:sym typeface="Oswald"/>
              </a:rPr>
              <a:t>Mexico</a:t>
            </a:r>
            <a:br>
              <a:rPr lang="en" sz="1800">
                <a:solidFill>
                  <a:srgbClr val="D9D9D9"/>
                </a:solidFill>
                <a:latin typeface="Oswald"/>
                <a:ea typeface="Oswald"/>
                <a:cs typeface="Oswald"/>
                <a:sym typeface="Oswald"/>
              </a:rPr>
            </a:br>
            <a:r>
              <a:rPr lang="en" sz="1800">
                <a:solidFill>
                  <a:srgbClr val="D9D9D9"/>
                </a:solidFill>
                <a:latin typeface="Oswald"/>
                <a:ea typeface="Oswald"/>
                <a:cs typeface="Oswald"/>
                <a:sym typeface="Oswald"/>
              </a:rPr>
              <a:t>Spain</a:t>
            </a:r>
            <a:br>
              <a:rPr lang="en" sz="1800">
                <a:solidFill>
                  <a:srgbClr val="D9D9D9"/>
                </a:solidFill>
                <a:latin typeface="Oswald"/>
                <a:ea typeface="Oswald"/>
                <a:cs typeface="Oswald"/>
                <a:sym typeface="Oswald"/>
              </a:rPr>
            </a:br>
            <a:r>
              <a:rPr lang="en" sz="1800">
                <a:solidFill>
                  <a:srgbClr val="D9D9D9"/>
                </a:solidFill>
                <a:latin typeface="Oswald"/>
                <a:ea typeface="Oswald"/>
                <a:cs typeface="Oswald"/>
                <a:sym typeface="Oswald"/>
              </a:rPr>
              <a:t>Vietnam</a:t>
            </a:r>
            <a:br>
              <a:rPr lang="en" sz="1800">
                <a:solidFill>
                  <a:srgbClr val="D9D9D9"/>
                </a:solidFill>
                <a:latin typeface="Oswald"/>
                <a:ea typeface="Oswald"/>
                <a:cs typeface="Oswald"/>
                <a:sym typeface="Oswald"/>
              </a:rPr>
            </a:br>
            <a:r>
              <a:rPr lang="en" sz="1800">
                <a:solidFill>
                  <a:srgbClr val="D9D9D9"/>
                </a:solidFill>
                <a:latin typeface="Oswald"/>
                <a:ea typeface="Oswald"/>
                <a:cs typeface="Oswald"/>
                <a:sym typeface="Oswald"/>
              </a:rPr>
              <a:t>Iraq</a:t>
            </a:r>
            <a:br>
              <a:rPr lang="en" sz="1800">
                <a:solidFill>
                  <a:srgbClr val="D9D9D9"/>
                </a:solidFill>
                <a:latin typeface="Oswald"/>
                <a:ea typeface="Oswald"/>
                <a:cs typeface="Oswald"/>
                <a:sym typeface="Oswald"/>
              </a:rPr>
            </a:br>
            <a:r>
              <a:rPr lang="en" sz="1800">
                <a:solidFill>
                  <a:srgbClr val="D9D9D9"/>
                </a:solidFill>
                <a:latin typeface="Oswald"/>
                <a:ea typeface="Oswald"/>
                <a:cs typeface="Oswald"/>
                <a:sym typeface="Oswald"/>
              </a:rPr>
              <a:t>Afghanistan</a:t>
            </a:r>
            <a:br>
              <a:rPr lang="en" sz="1800">
                <a:solidFill>
                  <a:srgbClr val="D9D9D9"/>
                </a:solidFill>
                <a:latin typeface="Oswald"/>
                <a:ea typeface="Oswald"/>
                <a:cs typeface="Oswald"/>
                <a:sym typeface="Oswald"/>
              </a:rPr>
            </a:br>
            <a:r>
              <a:rPr lang="en" sz="1800">
                <a:solidFill>
                  <a:srgbClr val="D9D9D9"/>
                </a:solidFill>
                <a:latin typeface="Oswald"/>
                <a:ea typeface="Oswald"/>
                <a:cs typeface="Oswald"/>
                <a:sym typeface="Oswald"/>
              </a:rPr>
              <a:t>Iraq</a:t>
            </a:r>
            <a:br>
              <a:rPr lang="en" sz="1800">
                <a:solidFill>
                  <a:srgbClr val="D9D9D9"/>
                </a:solidFill>
                <a:latin typeface="Oswald"/>
                <a:ea typeface="Oswald"/>
                <a:cs typeface="Oswald"/>
                <a:sym typeface="Oswald"/>
              </a:rPr>
            </a:br>
            <a:r>
              <a:rPr lang="en" sz="1800">
                <a:solidFill>
                  <a:srgbClr val="D9D9D9"/>
                </a:solidFill>
                <a:latin typeface="Oswald"/>
                <a:ea typeface="Oswald"/>
                <a:cs typeface="Oswald"/>
                <a:sym typeface="Oswald"/>
              </a:rPr>
              <a:t>Libya</a:t>
            </a:r>
            <a:br>
              <a:rPr lang="en" sz="1800">
                <a:solidFill>
                  <a:srgbClr val="D9D9D9"/>
                </a:solidFill>
                <a:latin typeface="Oswald"/>
                <a:ea typeface="Oswald"/>
                <a:cs typeface="Oswald"/>
                <a:sym typeface="Oswald"/>
              </a:rPr>
            </a:br>
            <a:r>
              <a:rPr lang="en" sz="1800">
                <a:solidFill>
                  <a:srgbClr val="D9D9D9"/>
                </a:solidFill>
                <a:latin typeface="Oswald"/>
                <a:ea typeface="Oswald"/>
                <a:cs typeface="Oswald"/>
                <a:sym typeface="Oswald"/>
              </a:rPr>
              <a:t>Syria</a:t>
            </a:r>
            <a:br>
              <a:rPr lang="en" sz="1800">
                <a:solidFill>
                  <a:srgbClr val="D9D9D9"/>
                </a:solidFill>
                <a:latin typeface="Oswald"/>
                <a:ea typeface="Oswald"/>
                <a:cs typeface="Oswald"/>
                <a:sym typeface="Oswald"/>
              </a:rPr>
            </a:br>
            <a:r>
              <a:rPr lang="en" sz="1800">
                <a:solidFill>
                  <a:srgbClr val="D9D9D9"/>
                </a:solidFill>
                <a:latin typeface="Oswald"/>
                <a:ea typeface="Oswald"/>
                <a:cs typeface="Oswald"/>
                <a:sym typeface="Oswald"/>
              </a:rPr>
              <a:t>Iran</a:t>
            </a:r>
            <a:br>
              <a:rPr lang="en" sz="1800">
                <a:solidFill>
                  <a:srgbClr val="D9D9D9"/>
                </a:solidFill>
                <a:latin typeface="Oswald"/>
                <a:ea typeface="Oswald"/>
                <a:cs typeface="Oswald"/>
                <a:sym typeface="Oswald"/>
              </a:rPr>
            </a:br>
            <a:r>
              <a:rPr lang="en" sz="1800">
                <a:solidFill>
                  <a:srgbClr val="D9D9D9"/>
                </a:solidFill>
                <a:latin typeface="Oswald"/>
                <a:ea typeface="Oswald"/>
                <a:cs typeface="Oswald"/>
                <a:sym typeface="Oswald"/>
              </a:rPr>
              <a:t>Drones</a:t>
            </a:r>
            <a:endParaRPr sz="1800">
              <a:solidFill>
                <a:srgbClr val="D9D9D9"/>
              </a:solidFill>
              <a:latin typeface="Oswald"/>
              <a:ea typeface="Oswald"/>
              <a:cs typeface="Oswald"/>
              <a:sym typeface="Oswald"/>
            </a:endParaRPr>
          </a:p>
        </p:txBody>
      </p:sp>
      <p:sp>
        <p:nvSpPr>
          <p:cNvPr id="231" name="Google Shape;231;p41"/>
          <p:cNvSpPr txBox="1">
            <a:spLocks noGrp="1"/>
          </p:cNvSpPr>
          <p:nvPr>
            <p:ph type="body" idx="2"/>
          </p:nvPr>
        </p:nvSpPr>
        <p:spPr>
          <a:xfrm>
            <a:off x="4797575" y="769325"/>
            <a:ext cx="3999900" cy="423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000">
                <a:solidFill>
                  <a:schemeClr val="dk1"/>
                </a:solidFill>
                <a:latin typeface="Oswald"/>
                <a:ea typeface="Oswald"/>
                <a:cs typeface="Oswald"/>
                <a:sym typeface="Oswald"/>
              </a:rPr>
              <a:t>Peace has to be constructed</a:t>
            </a:r>
            <a:endParaRPr sz="3000">
              <a:solidFill>
                <a:schemeClr val="dk1"/>
              </a:solidFill>
              <a:latin typeface="Oswald"/>
              <a:ea typeface="Oswald"/>
              <a:cs typeface="Oswald"/>
              <a:sym typeface="Oswald"/>
            </a:endParaRPr>
          </a:p>
          <a:p>
            <a:pPr marL="0" lvl="0" indent="0" algn="l" rtl="0">
              <a:lnSpc>
                <a:spcPct val="100000"/>
              </a:lnSpc>
              <a:spcBef>
                <a:spcPts val="0"/>
              </a:spcBef>
              <a:spcAft>
                <a:spcPts val="0"/>
              </a:spcAft>
              <a:buNone/>
            </a:pPr>
            <a:r>
              <a:rPr lang="en" sz="1800">
                <a:solidFill>
                  <a:srgbClr val="D9D9D9"/>
                </a:solidFill>
                <a:latin typeface="Oswald"/>
                <a:ea typeface="Oswald"/>
                <a:cs typeface="Oswald"/>
                <a:sym typeface="Oswald"/>
              </a:rPr>
              <a:t>Unless we change the systems and structures and culture we live in, people will go on making those extreme efforts and creating wars.</a:t>
            </a:r>
            <a:br>
              <a:rPr lang="en" sz="1800">
                <a:solidFill>
                  <a:srgbClr val="D9D9D9"/>
                </a:solidFill>
                <a:latin typeface="Oswald"/>
                <a:ea typeface="Oswald"/>
                <a:cs typeface="Oswald"/>
                <a:sym typeface="Oswald"/>
              </a:rPr>
            </a:br>
            <a:r>
              <a:rPr lang="en" sz="1800">
                <a:solidFill>
                  <a:srgbClr val="D9D9D9"/>
                </a:solidFill>
                <a:latin typeface="Oswald"/>
                <a:ea typeface="Oswald"/>
                <a:cs typeface="Oswald"/>
                <a:sym typeface="Oswald"/>
              </a:rPr>
              <a:t>Reverse arms race</a:t>
            </a:r>
            <a:br>
              <a:rPr lang="en" sz="1800">
                <a:solidFill>
                  <a:srgbClr val="D9D9D9"/>
                </a:solidFill>
                <a:latin typeface="Oswald"/>
                <a:ea typeface="Oswald"/>
                <a:cs typeface="Oswald"/>
                <a:sym typeface="Oswald"/>
              </a:rPr>
            </a:br>
            <a:r>
              <a:rPr lang="en" sz="1800">
                <a:solidFill>
                  <a:srgbClr val="D9D9D9"/>
                </a:solidFill>
                <a:latin typeface="Oswald"/>
                <a:ea typeface="Oswald"/>
                <a:cs typeface="Oswald"/>
                <a:sym typeface="Oswald"/>
              </a:rPr>
              <a:t>International law and democracy</a:t>
            </a:r>
            <a:br>
              <a:rPr lang="en" sz="1800">
                <a:solidFill>
                  <a:srgbClr val="D9D9D9"/>
                </a:solidFill>
                <a:latin typeface="Oswald"/>
                <a:ea typeface="Oswald"/>
                <a:cs typeface="Oswald"/>
                <a:sym typeface="Oswald"/>
              </a:rPr>
            </a:br>
            <a:r>
              <a:rPr lang="en" sz="1800">
                <a:solidFill>
                  <a:srgbClr val="D9D9D9"/>
                </a:solidFill>
                <a:latin typeface="Oswald"/>
                <a:ea typeface="Oswald"/>
                <a:cs typeface="Oswald"/>
                <a:sym typeface="Oswald"/>
              </a:rPr>
              <a:t>Aid, cooperation, diplomacy</a:t>
            </a:r>
            <a:br>
              <a:rPr lang="en" sz="1800">
                <a:solidFill>
                  <a:srgbClr val="D9D9D9"/>
                </a:solidFill>
                <a:latin typeface="Oswald"/>
                <a:ea typeface="Oswald"/>
                <a:cs typeface="Oswald"/>
                <a:sym typeface="Oswald"/>
              </a:rPr>
            </a:br>
            <a:r>
              <a:rPr lang="en" sz="1800">
                <a:solidFill>
                  <a:srgbClr val="D9D9D9"/>
                </a:solidFill>
                <a:latin typeface="Oswald"/>
                <a:ea typeface="Oswald"/>
                <a:cs typeface="Oswald"/>
                <a:sym typeface="Oswald"/>
              </a:rPr>
              <a:t>Unarmed, civilian peacekeeping</a:t>
            </a:r>
            <a:br>
              <a:rPr lang="en" sz="1800">
                <a:solidFill>
                  <a:srgbClr val="D9D9D9"/>
                </a:solidFill>
                <a:latin typeface="Oswald"/>
                <a:ea typeface="Oswald"/>
                <a:cs typeface="Oswald"/>
                <a:sym typeface="Oswald"/>
              </a:rPr>
            </a:br>
            <a:r>
              <a:rPr lang="en" sz="1800">
                <a:solidFill>
                  <a:srgbClr val="D9D9D9"/>
                </a:solidFill>
                <a:latin typeface="Oswald"/>
                <a:ea typeface="Oswald"/>
                <a:cs typeface="Oswald"/>
                <a:sym typeface="Oswald"/>
              </a:rPr>
              <a:t>A culture of peace</a:t>
            </a:r>
            <a:br>
              <a:rPr lang="en" sz="1800">
                <a:solidFill>
                  <a:srgbClr val="D9D9D9"/>
                </a:solidFill>
                <a:latin typeface="Oswald"/>
                <a:ea typeface="Oswald"/>
                <a:cs typeface="Oswald"/>
                <a:sym typeface="Oswald"/>
              </a:rPr>
            </a:br>
            <a:r>
              <a:rPr lang="en" sz="1800">
                <a:solidFill>
                  <a:srgbClr val="D9D9D9"/>
                </a:solidFill>
                <a:latin typeface="Oswald"/>
                <a:ea typeface="Oswald"/>
                <a:cs typeface="Oswald"/>
                <a:sym typeface="Oswald"/>
              </a:rPr>
              <a:t>Replacing exceptionalism with humanism</a:t>
            </a:r>
            <a:br>
              <a:rPr lang="en" sz="1800">
                <a:solidFill>
                  <a:srgbClr val="D9D9D9"/>
                </a:solidFill>
                <a:latin typeface="Oswald"/>
                <a:ea typeface="Oswald"/>
                <a:cs typeface="Oswald"/>
                <a:sym typeface="Oswald"/>
              </a:rPr>
            </a:br>
            <a:r>
              <a:rPr lang="en" sz="1800">
                <a:solidFill>
                  <a:srgbClr val="D9D9D9"/>
                </a:solidFill>
                <a:latin typeface="Oswald"/>
                <a:ea typeface="Oswald"/>
                <a:cs typeface="Oswald"/>
                <a:sym typeface="Oswald"/>
              </a:rPr>
              <a:t/>
            </a:r>
            <a:br>
              <a:rPr lang="en" sz="1800">
                <a:solidFill>
                  <a:srgbClr val="D9D9D9"/>
                </a:solidFill>
                <a:latin typeface="Oswald"/>
                <a:ea typeface="Oswald"/>
                <a:cs typeface="Oswald"/>
                <a:sym typeface="Oswald"/>
              </a:rPr>
            </a:br>
            <a:r>
              <a:rPr lang="en" sz="1800">
                <a:solidFill>
                  <a:srgbClr val="D9D9D9"/>
                </a:solidFill>
                <a:latin typeface="Oswald"/>
                <a:ea typeface="Oswald"/>
                <a:cs typeface="Oswald"/>
                <a:sym typeface="Oswald"/>
              </a:rPr>
              <a:t/>
            </a:r>
            <a:br>
              <a:rPr lang="en" sz="1800">
                <a:solidFill>
                  <a:srgbClr val="D9D9D9"/>
                </a:solidFill>
                <a:latin typeface="Oswald"/>
                <a:ea typeface="Oswald"/>
                <a:cs typeface="Oswald"/>
                <a:sym typeface="Oswald"/>
              </a:rPr>
            </a:br>
            <a:r>
              <a:rPr lang="en" sz="1800">
                <a:solidFill>
                  <a:srgbClr val="D9D9D9"/>
                </a:solidFill>
                <a:latin typeface="Oswald"/>
                <a:ea typeface="Oswald"/>
                <a:cs typeface="Oswald"/>
                <a:sym typeface="Oswald"/>
              </a:rPr>
              <a:t/>
            </a:r>
            <a:br>
              <a:rPr lang="en" sz="1800">
                <a:solidFill>
                  <a:srgbClr val="D9D9D9"/>
                </a:solidFill>
                <a:latin typeface="Oswald"/>
                <a:ea typeface="Oswald"/>
                <a:cs typeface="Oswald"/>
                <a:sym typeface="Oswald"/>
              </a:rPr>
            </a:br>
            <a:r>
              <a:rPr lang="en" sz="1800">
                <a:solidFill>
                  <a:srgbClr val="D9D9D9"/>
                </a:solidFill>
                <a:latin typeface="Oswald"/>
                <a:ea typeface="Oswald"/>
                <a:cs typeface="Oswald"/>
                <a:sym typeface="Oswald"/>
              </a:rPr>
              <a:t/>
            </a:r>
            <a:br>
              <a:rPr lang="en" sz="1800">
                <a:solidFill>
                  <a:srgbClr val="D9D9D9"/>
                </a:solidFill>
                <a:latin typeface="Oswald"/>
                <a:ea typeface="Oswald"/>
                <a:cs typeface="Oswald"/>
                <a:sym typeface="Oswald"/>
              </a:rPr>
            </a:br>
            <a:endParaRPr sz="3000">
              <a:solidFill>
                <a:schemeClr val="dk1"/>
              </a:solidFill>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130500" y="1081400"/>
            <a:ext cx="4180200" cy="1710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Now raise your hand if you think . . .</a:t>
            </a:r>
            <a:endParaRPr/>
          </a:p>
        </p:txBody>
      </p:sp>
      <p:sp>
        <p:nvSpPr>
          <p:cNvPr id="74" name="Google Shape;74;p15"/>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humans just can’t be rid of war, whether or not it’s ever justifiable.</a:t>
            </a:r>
            <a:endParaRPr/>
          </a:p>
        </p:txBody>
      </p:sp>
      <p:pic>
        <p:nvPicPr>
          <p:cNvPr id="75" name="Google Shape;75;p15"/>
          <p:cNvPicPr preferRelativeResize="0"/>
          <p:nvPr/>
        </p:nvPicPr>
        <p:blipFill>
          <a:blip r:embed="rId3">
            <a:alphaModFix/>
          </a:blip>
          <a:stretch>
            <a:fillRect/>
          </a:stretch>
        </p:blipFill>
        <p:spPr>
          <a:xfrm>
            <a:off x="4958528" y="640828"/>
            <a:ext cx="3115425" cy="40651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DB0000"/>
            </a:gs>
            <a:gs pos="100000">
              <a:srgbClr val="540303"/>
            </a:gs>
          </a:gsLst>
          <a:path path="circle">
            <a:fillToRect l="50000" t="50000" r="50000" b="50000"/>
          </a:path>
          <a:tileRect/>
        </a:gradFill>
        <a:effectLst/>
      </p:bgPr>
    </p:bg>
    <p:spTree>
      <p:nvGrpSpPr>
        <p:cNvPr id="1" name="Shape 235"/>
        <p:cNvGrpSpPr/>
        <p:nvPr/>
      </p:nvGrpSpPr>
      <p:grpSpPr>
        <a:xfrm>
          <a:off x="0" y="0"/>
          <a:ext cx="0" cy="0"/>
          <a:chOff x="0" y="0"/>
          <a:chExt cx="0" cy="0"/>
        </a:xfrm>
      </p:grpSpPr>
      <p:sp>
        <p:nvSpPr>
          <p:cNvPr id="236" name="Google Shape;236;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POP QUIZ</a:t>
            </a:r>
            <a:endParaRPr/>
          </a:p>
        </p:txBody>
      </p:sp>
      <p:sp>
        <p:nvSpPr>
          <p:cNvPr id="237" name="Google Shape;237;p42"/>
          <p:cNvSpPr txBox="1">
            <a:spLocks noGrp="1"/>
          </p:cNvSpPr>
          <p:nvPr>
            <p:ph type="body" idx="1"/>
          </p:nvPr>
        </p:nvSpPr>
        <p:spPr>
          <a:xfrm>
            <a:off x="1125625" y="912775"/>
            <a:ext cx="7059600" cy="3656100"/>
          </a:xfrm>
          <a:prstGeom prst="rect">
            <a:avLst/>
          </a:prstGeom>
        </p:spPr>
        <p:txBody>
          <a:bodyPr spcFirstLastPara="1" wrap="square" lIns="91425" tIns="91425" rIns="91425" bIns="91425" anchor="t" anchorCtr="0">
            <a:noAutofit/>
          </a:bodyPr>
          <a:lstStyle/>
          <a:p>
            <a:pPr marL="457200" lvl="0" indent="-298450" algn="l" rtl="0">
              <a:spcBef>
                <a:spcPts val="1200"/>
              </a:spcBef>
              <a:spcAft>
                <a:spcPts val="0"/>
              </a:spcAft>
              <a:buClr>
                <a:srgbClr val="000000"/>
              </a:buClr>
              <a:buSzPts val="1100"/>
              <a:buFont typeface="Arial"/>
              <a:buChar char="❖"/>
            </a:pPr>
            <a:r>
              <a:rPr lang="en" sz="3000" dirty="0"/>
              <a:t>What </a:t>
            </a:r>
            <a:r>
              <a:rPr lang="en-US" sz="3000" dirty="0"/>
              <a:t>%</a:t>
            </a:r>
            <a:r>
              <a:rPr lang="en" sz="3000" dirty="0" smtClean="0"/>
              <a:t> of </a:t>
            </a:r>
            <a:r>
              <a:rPr lang="en" sz="3000" dirty="0"/>
              <a:t>top 4 </a:t>
            </a:r>
            <a:r>
              <a:rPr lang="en" sz="3000" dirty="0" smtClean="0"/>
              <a:t>weapons</a:t>
            </a:r>
            <a:r>
              <a:rPr lang="en-US" sz="3000" dirty="0" smtClean="0"/>
              <a:t>-</a:t>
            </a:r>
            <a:r>
              <a:rPr lang="en" sz="3000" dirty="0" smtClean="0"/>
              <a:t>dealing </a:t>
            </a:r>
            <a:r>
              <a:rPr lang="en" sz="3000" dirty="0"/>
              <a:t>nations are permanent members of </a:t>
            </a:r>
            <a:r>
              <a:rPr lang="en" sz="3000" dirty="0" smtClean="0"/>
              <a:t>UN </a:t>
            </a:r>
            <a:r>
              <a:rPr lang="en" sz="3000" dirty="0"/>
              <a:t>Security Council? </a:t>
            </a:r>
            <a:endParaRPr sz="3000" dirty="0"/>
          </a:p>
          <a:p>
            <a:pPr marL="914400" lvl="1" indent="-298450" algn="l" rtl="0">
              <a:spcBef>
                <a:spcPts val="0"/>
              </a:spcBef>
              <a:spcAft>
                <a:spcPts val="0"/>
              </a:spcAft>
              <a:buClr>
                <a:srgbClr val="000000"/>
              </a:buClr>
              <a:buSzPts val="1100"/>
              <a:buFont typeface="Arial"/>
              <a:buChar char="➢"/>
            </a:pPr>
            <a:r>
              <a:rPr lang="en" sz="3000" dirty="0"/>
              <a:t>0% </a:t>
            </a:r>
            <a:endParaRPr sz="3000" dirty="0"/>
          </a:p>
          <a:p>
            <a:pPr marL="914400" lvl="1" indent="-298450" algn="l" rtl="0">
              <a:spcBef>
                <a:spcPts val="0"/>
              </a:spcBef>
              <a:spcAft>
                <a:spcPts val="0"/>
              </a:spcAft>
              <a:buClr>
                <a:srgbClr val="000000"/>
              </a:buClr>
              <a:buSzPts val="1100"/>
              <a:buFont typeface="Arial"/>
              <a:buChar char="➢"/>
            </a:pPr>
            <a:r>
              <a:rPr lang="en" sz="3000" dirty="0"/>
              <a:t>25% </a:t>
            </a:r>
            <a:endParaRPr sz="3000" dirty="0"/>
          </a:p>
          <a:p>
            <a:pPr marL="914400" lvl="1" indent="-298450" algn="l" rtl="0">
              <a:spcBef>
                <a:spcPts val="0"/>
              </a:spcBef>
              <a:spcAft>
                <a:spcPts val="0"/>
              </a:spcAft>
              <a:buClr>
                <a:srgbClr val="000000"/>
              </a:buClr>
              <a:buSzPts val="1100"/>
              <a:buFont typeface="Arial"/>
              <a:buChar char="➢"/>
            </a:pPr>
            <a:r>
              <a:rPr lang="en" sz="3000" dirty="0"/>
              <a:t>50% </a:t>
            </a:r>
            <a:endParaRPr sz="3000" dirty="0"/>
          </a:p>
          <a:p>
            <a:pPr marL="914400" lvl="1" indent="-298450" algn="l" rtl="0">
              <a:spcBef>
                <a:spcPts val="0"/>
              </a:spcBef>
              <a:spcAft>
                <a:spcPts val="0"/>
              </a:spcAft>
              <a:buClr>
                <a:srgbClr val="000000"/>
              </a:buClr>
              <a:buSzPts val="1100"/>
              <a:buFont typeface="Arial"/>
              <a:buChar char="➢"/>
            </a:pPr>
            <a:r>
              <a:rPr lang="en" sz="3000" dirty="0"/>
              <a:t>100%</a:t>
            </a:r>
            <a:endParaRPr sz="3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a:t>
            </a:r>
            <a:endParaRPr lang="en-US" dirty="0"/>
          </a:p>
        </p:txBody>
      </p:sp>
      <p:sp>
        <p:nvSpPr>
          <p:cNvPr id="3" name="Text Placeholder 2"/>
          <p:cNvSpPr>
            <a:spLocks noGrp="1"/>
          </p:cNvSpPr>
          <p:nvPr>
            <p:ph type="body" idx="1"/>
          </p:nvPr>
        </p:nvSpPr>
        <p:spPr/>
        <p:txBody>
          <a:bodyPr/>
          <a:lstStyle/>
          <a:p>
            <a:r>
              <a:rPr lang="en-US" dirty="0" smtClean="0"/>
              <a:t>Reverse Arms Race</a:t>
            </a:r>
          </a:p>
          <a:p>
            <a:r>
              <a:rPr lang="en-US" dirty="0" smtClean="0"/>
              <a:t>Close Foreign Bases</a:t>
            </a:r>
          </a:p>
          <a:p>
            <a:r>
              <a:rPr lang="en-US" dirty="0" smtClean="0"/>
              <a:t>International law</a:t>
            </a:r>
          </a:p>
          <a:p>
            <a:r>
              <a:rPr lang="en-US" dirty="0" smtClean="0"/>
              <a:t>Aid, diplomacy</a:t>
            </a:r>
          </a:p>
          <a:p>
            <a:r>
              <a:rPr lang="en-US" dirty="0" smtClean="0"/>
              <a:t>Unarmed peacekeeping</a:t>
            </a:r>
          </a:p>
          <a:p>
            <a:r>
              <a:rPr lang="en-US" dirty="0" smtClean="0"/>
              <a:t>Culture of peace</a:t>
            </a:r>
          </a:p>
          <a:p>
            <a:r>
              <a:rPr lang="en-US" dirty="0" smtClean="0"/>
              <a:t>Cure exceptionalism</a:t>
            </a:r>
          </a:p>
          <a:p>
            <a:r>
              <a:rPr lang="en-US" dirty="0" smtClean="0"/>
              <a:t>Prevent and end </a:t>
            </a:r>
            <a:r>
              <a:rPr lang="en-US" smtClean="0"/>
              <a:t>particular wars</a:t>
            </a:r>
            <a:endParaRPr lang="en-US" dirty="0"/>
          </a:p>
        </p:txBody>
      </p:sp>
    </p:spTree>
    <p:extLst>
      <p:ext uri="{BB962C8B-B14F-4D97-AF65-F5344CB8AC3E}">
        <p14:creationId xmlns:p14="http://schemas.microsoft.com/office/powerpoint/2010/main" val="1321117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Not Predictions, Not Optimism, Not Pessimism</a:t>
            </a:r>
            <a:endParaRPr/>
          </a:p>
        </p:txBody>
      </p:sp>
      <p:sp>
        <p:nvSpPr>
          <p:cNvPr id="243" name="Google Shape;243;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ACTIVISM!</a:t>
            </a:r>
            <a:endParaRPr sz="3600"/>
          </a:p>
          <a:p>
            <a:pPr marL="0" lvl="0" indent="0" algn="ctr" rtl="0">
              <a:spcBef>
                <a:spcPts val="1600"/>
              </a:spcBef>
              <a:spcAft>
                <a:spcPts val="1600"/>
              </a:spcAft>
              <a:buNone/>
            </a:pPr>
            <a:r>
              <a:rPr lang="en" sz="3600"/>
              <a:t>WorldBEYONDWar</a:t>
            </a:r>
            <a:br>
              <a:rPr lang="en" sz="3600"/>
            </a:br>
            <a:r>
              <a:rPr lang="en" sz="3600"/>
              <a:t>RootsAction</a:t>
            </a:r>
            <a:br>
              <a:rPr lang="en" sz="3600"/>
            </a:br>
            <a:r>
              <a:rPr lang="en" sz="3600"/>
              <a:t>Education, Divestment, Bases, Lobbying, Protesting, Coalition Building</a:t>
            </a:r>
            <a:endParaRPr sz="36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4"/>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“When I rise it will be with the ranks, not from the ranks.”</a:t>
            </a:r>
            <a:endParaRPr/>
          </a:p>
        </p:txBody>
      </p:sp>
      <p:sp>
        <p:nvSpPr>
          <p:cNvPr id="249" name="Google Shape;249;p44"/>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Who said that?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Raise your hand if . . . </a:t>
            </a:r>
            <a:endParaRPr/>
          </a:p>
        </p:txBody>
      </p:sp>
      <p:sp>
        <p:nvSpPr>
          <p:cNvPr id="255" name="Google Shape;255;p4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You’re more inclined to believe that we can / should / must end all war than you were an hour ago.</a:t>
            </a:r>
            <a:endParaRPr sz="1800"/>
          </a:p>
          <a:p>
            <a:pPr marL="0" lvl="0" indent="0" algn="l" rtl="0">
              <a:spcBef>
                <a:spcPts val="1600"/>
              </a:spcBef>
              <a:spcAft>
                <a:spcPts val="1600"/>
              </a:spcAft>
              <a:buNone/>
            </a:pPr>
            <a:r>
              <a:rPr lang="en" sz="1800"/>
              <a:t>Or if you think</a:t>
            </a:r>
            <a:br>
              <a:rPr lang="en" sz="1800"/>
            </a:br>
            <a:r>
              <a:rPr lang="en" sz="1800"/>
              <a:t>more than an hour </a:t>
            </a:r>
            <a:br>
              <a:rPr lang="en" sz="1800"/>
            </a:br>
            <a:r>
              <a:rPr lang="en" sz="1800"/>
              <a:t>might move you.</a:t>
            </a:r>
            <a:br>
              <a:rPr lang="en" sz="1800"/>
            </a:br>
            <a:endParaRPr sz="1800"/>
          </a:p>
        </p:txBody>
      </p:sp>
      <p:sp>
        <p:nvSpPr>
          <p:cNvPr id="256" name="Google Shape;256;p4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a:t>Or if you think others not in this room might be moved in the right direction with the right information.</a:t>
            </a:r>
            <a:endParaRPr sz="1800"/>
          </a:p>
        </p:txBody>
      </p:sp>
      <p:pic>
        <p:nvPicPr>
          <p:cNvPr id="257" name="Google Shape;257;p45"/>
          <p:cNvPicPr preferRelativeResize="0"/>
          <p:nvPr/>
        </p:nvPicPr>
        <p:blipFill>
          <a:blip r:embed="rId3">
            <a:alphaModFix/>
          </a:blip>
          <a:stretch>
            <a:fillRect/>
          </a:stretch>
        </p:blipFill>
        <p:spPr>
          <a:xfrm>
            <a:off x="2307400" y="2380125"/>
            <a:ext cx="4362450" cy="24955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6"/>
          <p:cNvSpPr txBox="1">
            <a:spLocks noGrp="1"/>
          </p:cNvSpPr>
          <p:nvPr>
            <p:ph type="ctrTitle"/>
          </p:nvPr>
        </p:nvSpPr>
        <p:spPr>
          <a:xfrm>
            <a:off x="714750" y="279275"/>
            <a:ext cx="7801500" cy="2468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b="1"/>
              <a:t>The Declaration of Peace has been signed in almost every country:</a:t>
            </a:r>
            <a:endParaRPr sz="2000" b="1"/>
          </a:p>
          <a:p>
            <a:pPr marL="0" lvl="0" indent="0" algn="l" rtl="0">
              <a:spcBef>
                <a:spcPts val="0"/>
              </a:spcBef>
              <a:spcAft>
                <a:spcPts val="0"/>
              </a:spcAft>
              <a:buNone/>
            </a:pPr>
            <a:endParaRPr sz="2000" b="1"/>
          </a:p>
          <a:p>
            <a:pPr marL="0" lvl="0" indent="0" algn="l" rtl="0">
              <a:spcBef>
                <a:spcPts val="0"/>
              </a:spcBef>
              <a:spcAft>
                <a:spcPts val="0"/>
              </a:spcAft>
              <a:buNone/>
            </a:pPr>
            <a:r>
              <a:rPr lang="en" sz="2000" b="1" i="1">
                <a:solidFill>
                  <a:srgbClr val="FFFFFF"/>
                </a:solidFill>
              </a:rPr>
              <a:t>I understand that wars and militarism make us less safe rather than protect us, that they kill, injure and traumatize adults, children and infants, severely damage the natural environment, erode civil liberties, and drain our economies, siphoning resources from life-affirming activities. I commit to engage in and support nonviolent efforts to end all war and preparations for war and to create a sustainable and just peace.</a:t>
            </a:r>
            <a:endParaRPr/>
          </a:p>
        </p:txBody>
      </p:sp>
      <p:sp>
        <p:nvSpPr>
          <p:cNvPr id="263" name="Google Shape;263;p46"/>
          <p:cNvSpPr txBox="1">
            <a:spLocks noGrp="1"/>
          </p:cNvSpPr>
          <p:nvPr>
            <p:ph type="subTitle" idx="1"/>
          </p:nvPr>
        </p:nvSpPr>
        <p:spPr>
          <a:xfrm>
            <a:off x="671250" y="3174875"/>
            <a:ext cx="74082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Sign at worldbeyondwar.org/individual   </a:t>
            </a:r>
            <a:endParaRPr/>
          </a:p>
          <a:p>
            <a:pPr marL="0" lvl="0" indent="0" algn="ctr" rtl="0">
              <a:spcBef>
                <a:spcPts val="0"/>
              </a:spcBef>
              <a:spcAft>
                <a:spcPts val="0"/>
              </a:spcAft>
              <a:buNone/>
            </a:pPr>
            <a:r>
              <a:rPr lang="en"/>
              <a:t>               worldbeyondwar.org/organization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6"/>
          <p:cNvPicPr preferRelativeResize="0"/>
          <p:nvPr/>
        </p:nvPicPr>
        <p:blipFill>
          <a:blip r:embed="rId3">
            <a:alphaModFix/>
          </a:blip>
          <a:stretch>
            <a:fillRect/>
          </a:stretch>
        </p:blipFill>
        <p:spPr>
          <a:xfrm>
            <a:off x="152400" y="152400"/>
            <a:ext cx="8839200" cy="464058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Things That Used to Be “Inevitable”</a:t>
            </a:r>
            <a:endParaRPr/>
          </a:p>
        </p:txBody>
      </p:sp>
      <p:sp>
        <p:nvSpPr>
          <p:cNvPr id="86" name="Google Shape;86;p17"/>
          <p:cNvSpPr txBox="1">
            <a:spLocks noGrp="1"/>
          </p:cNvSpPr>
          <p:nvPr>
            <p:ph type="body" idx="1"/>
          </p:nvPr>
        </p:nvSpPr>
        <p:spPr>
          <a:xfrm>
            <a:off x="311700" y="1723175"/>
            <a:ext cx="8520600" cy="2237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cannibalism, human sacrifice, trial by ordeal, blood feuds, dueling, polygamy, capital punishment, serfdom, plantation slavery, an all-male electorate, Jim Crow segregation, an all-male military, bans on homosexuality, the election of Hillary Clinton</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War is not inevitable</a:t>
            </a:r>
            <a:endParaRPr/>
          </a:p>
        </p:txBody>
      </p:sp>
      <p:sp>
        <p:nvSpPr>
          <p:cNvPr id="92" name="Google Shape;92;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Absent for most of human prehistory.</a:t>
            </a:r>
            <a:endParaRPr/>
          </a:p>
          <a:p>
            <a:pPr marL="0" lvl="0" indent="0" algn="l" rtl="0">
              <a:spcBef>
                <a:spcPts val="1600"/>
              </a:spcBef>
              <a:spcAft>
                <a:spcPts val="0"/>
              </a:spcAft>
              <a:buNone/>
            </a:pPr>
            <a:r>
              <a:rPr lang="en"/>
              <a:t>Sporadic since its creation.</a:t>
            </a:r>
            <a:endParaRPr/>
          </a:p>
          <a:p>
            <a:pPr marL="0" lvl="0" indent="0" algn="l" rtl="0">
              <a:spcBef>
                <a:spcPts val="1600"/>
              </a:spcBef>
              <a:spcAft>
                <a:spcPts val="0"/>
              </a:spcAft>
              <a:buNone/>
            </a:pPr>
            <a:r>
              <a:rPr lang="en"/>
              <a:t>Unknown to many societies.</a:t>
            </a:r>
            <a:endParaRPr/>
          </a:p>
          <a:p>
            <a:pPr marL="0" lvl="0" indent="0" algn="l" rtl="0">
              <a:spcBef>
                <a:spcPts val="1600"/>
              </a:spcBef>
              <a:spcAft>
                <a:spcPts val="0"/>
              </a:spcAft>
              <a:buNone/>
            </a:pPr>
            <a:r>
              <a:rPr lang="en"/>
              <a:t>Unlike its current form until virtually this moment.</a:t>
            </a:r>
            <a:endParaRPr/>
          </a:p>
          <a:p>
            <a:pPr marL="0" lvl="0" indent="0" algn="l" rtl="0">
              <a:spcBef>
                <a:spcPts val="1600"/>
              </a:spcBef>
              <a:spcAft>
                <a:spcPts val="0"/>
              </a:spcAft>
              <a:buNone/>
            </a:pPr>
            <a:r>
              <a:rPr lang="en"/>
              <a:t>Avoided by most who can.</a:t>
            </a:r>
            <a:endParaRPr/>
          </a:p>
          <a:p>
            <a:pPr marL="0" lvl="0" indent="0" algn="l" rtl="0">
              <a:spcBef>
                <a:spcPts val="1600"/>
              </a:spcBef>
              <a:spcAft>
                <a:spcPts val="1600"/>
              </a:spcAft>
              <a:buNone/>
            </a:pPr>
            <a:r>
              <a:rPr lang="en"/>
              <a:t>Damaging to most who take part.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1255275"/>
            <a:ext cx="8520600" cy="1890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a:t>
            </a:r>
            <a:endParaRPr/>
          </a:p>
        </p:txBody>
      </p:sp>
      <p:sp>
        <p:nvSpPr>
          <p:cNvPr id="98" name="Google Shape;98;p19"/>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Number of recorded cases of post traumatic stress disorder, brain injury, moral injury, loss of limb, or suicidal tendencies as a result of war deprivation.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1700" y="1255275"/>
            <a:ext cx="8520600" cy="1890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96%</a:t>
            </a:r>
            <a:endParaRPr/>
          </a:p>
        </p:txBody>
      </p:sp>
      <p:sp>
        <p:nvSpPr>
          <p:cNvPr id="104" name="Google Shape;104;p20"/>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Percent of humanity whose governments each spend a fraction of what the U.S. government does on war, and whose governments combined spend about what the U.S. government does on war.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2751550" y="0"/>
            <a:ext cx="4243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Human Nature does not exist.</a:t>
            </a:r>
            <a:endParaRP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987</Words>
  <Application>Microsoft Macintosh PowerPoint</Application>
  <PresentationFormat>On-screen Show (16:9)</PresentationFormat>
  <Paragraphs>104</Paragraphs>
  <Slides>35</Slides>
  <Notes>34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Slate</vt:lpstr>
      <vt:lpstr>Is Peace Possible?</vt:lpstr>
      <vt:lpstr>Raise your hand if . . . </vt:lpstr>
      <vt:lpstr>Now raise your hand if you think . . .</vt:lpstr>
      <vt:lpstr>PowerPoint Presentation</vt:lpstr>
      <vt:lpstr>Things That Used to Be “Inevitable”</vt:lpstr>
      <vt:lpstr>War is not inevitable</vt:lpstr>
      <vt:lpstr>0</vt:lpstr>
      <vt:lpstr>96%</vt:lpstr>
      <vt:lpstr>Human Nature does not exist.</vt:lpstr>
      <vt:lpstr>Countries with no standing army</vt:lpstr>
      <vt:lpstr>War can be ended with or without ending . . .</vt:lpstr>
      <vt:lpstr>PowerPoint Presentation</vt:lpstr>
      <vt:lpstr>Nonviolence Denial is as dangerous as climate denial</vt:lpstr>
      <vt:lpstr>POP QUIZ</vt:lpstr>
      <vt:lpstr>PowerPoint Presentation</vt:lpstr>
      <vt:lpstr>PowerPoint Presentation</vt:lpstr>
      <vt:lpstr>Now a Magic Trick</vt:lpstr>
      <vt:lpstr>Now a Magic Trick</vt:lpstr>
      <vt:lpstr>WWII was the worst war, not the good war</vt:lpstr>
      <vt:lpstr>Who is this guy?</vt:lpstr>
      <vt:lpstr>Smedley Butler</vt:lpstr>
      <vt:lpstr>“No war by any nation in any age has ever been declared by the people.”</vt:lpstr>
      <vt:lpstr>POP QUIZ</vt:lpstr>
      <vt:lpstr>PowerPoint Presentation</vt:lpstr>
      <vt:lpstr>A future without zombie ideas</vt:lpstr>
      <vt:lpstr>PowerPoint Presentation</vt:lpstr>
      <vt:lpstr>The problem with Just War Theory</vt:lpstr>
      <vt:lpstr> We need $2 trillion/year for other things War threatens our environment War erodes liberties War promotes bigotry War endangers us War impoverishes us War is immoral  We need to abolish the whole institution.  </vt:lpstr>
      <vt:lpstr>PowerPoint Presentation</vt:lpstr>
      <vt:lpstr>POP QUIZ</vt:lpstr>
      <vt:lpstr>What can we do?</vt:lpstr>
      <vt:lpstr>Not Predictions, Not Optimism, Not Pessimism</vt:lpstr>
      <vt:lpstr>“When I rise it will be with the ranks, not from the ranks.”</vt:lpstr>
      <vt:lpstr>Raise your hand if . . . </vt:lpstr>
      <vt:lpstr>The Declaration of Peace has been signed in almost every country:  I understand that wars and militarism make us less safe rather than protect us, that they kill, injure and traumatize adults, children and infants, severely damage the natural environment, erode civil liberties, and drain our economies, siphoning resources from life-affirming activities. I commit to engage in and support nonviolent efforts to end all war and preparations for war and to create a sustainable and just peace.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Peace Possible?</dc:title>
  <cp:lastModifiedBy>David Swanson</cp:lastModifiedBy>
  <cp:revision>3</cp:revision>
  <dcterms:modified xsi:type="dcterms:W3CDTF">2020-01-14T17:06:57Z</dcterms:modified>
</cp:coreProperties>
</file>